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24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ADD4F2-C651-4C49-BE43-8664E136BF29}" v="40" dt="2020-12-17T13:52:57.430"/>
    <p1510:client id="{5501EB33-DA02-954A-7A14-CB4667E138C6}" v="2" dt="2020-12-17T13:29:42.1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 varScale="1">
        <p:scale>
          <a:sx n="83" d="100"/>
          <a:sy n="83" d="100"/>
        </p:scale>
        <p:origin x="46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95A7-45EA-4CC8-B3BD-914D96DAE502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7909-0897-4255-BD3C-0973D8BE8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01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95A7-45EA-4CC8-B3BD-914D96DAE502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7909-0897-4255-BD3C-0973D8BE8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25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95A7-45EA-4CC8-B3BD-914D96DAE502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7909-0897-4255-BD3C-0973D8BE8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835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95A7-45EA-4CC8-B3BD-914D96DAE502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7909-0897-4255-BD3C-0973D8BE8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243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95A7-45EA-4CC8-B3BD-914D96DAE502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7909-0897-4255-BD3C-0973D8BE8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807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95A7-45EA-4CC8-B3BD-914D96DAE502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7909-0897-4255-BD3C-0973D8BE8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11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95A7-45EA-4CC8-B3BD-914D96DAE502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7909-0897-4255-BD3C-0973D8BE8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625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95A7-45EA-4CC8-B3BD-914D96DAE502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7909-0897-4255-BD3C-0973D8BE8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386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95A7-45EA-4CC8-B3BD-914D96DAE502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7909-0897-4255-BD3C-0973D8BE8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884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95A7-45EA-4CC8-B3BD-914D96DAE502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7909-0897-4255-BD3C-0973D8BE8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615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95A7-45EA-4CC8-B3BD-914D96DAE502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7909-0897-4255-BD3C-0973D8BE8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993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695A7-45EA-4CC8-B3BD-914D96DAE502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C7909-0897-4255-BD3C-0973D8BE8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218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" y="152400"/>
            <a:ext cx="10985500" cy="6705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6430BB4-22C5-4284-AA03-220D5AB5C317}"/>
              </a:ext>
            </a:extLst>
          </p:cNvPr>
          <p:cNvSpPr txBox="1"/>
          <p:nvPr/>
        </p:nvSpPr>
        <p:spPr>
          <a:xfrm>
            <a:off x="2254927" y="232299"/>
            <a:ext cx="8753384" cy="1200329"/>
          </a:xfrm>
          <a:prstGeom prst="rect">
            <a:avLst/>
          </a:prstGeom>
          <a:solidFill>
            <a:srgbClr val="0F243E"/>
          </a:solidFill>
        </p:spPr>
        <p:txBody>
          <a:bodyPr wrap="square" rtlCol="0">
            <a:spAutoFit/>
          </a:bodyPr>
          <a:lstStyle/>
          <a:p>
            <a:r>
              <a:rPr lang="cy-GB" sz="3600" dirty="0">
                <a:solidFill>
                  <a:schemeClr val="bg1"/>
                </a:solidFill>
              </a:rPr>
              <a:t>A ddylwn i fod yn amheus?</a:t>
            </a:r>
            <a:endParaRPr lang="en-GB" sz="3600" dirty="0">
              <a:solidFill>
                <a:schemeClr val="bg1"/>
              </a:solidFill>
            </a:endParaRPr>
          </a:p>
          <a:p>
            <a:r>
              <a:rPr lang="cy-GB" sz="3600" dirty="0">
                <a:solidFill>
                  <a:schemeClr val="bg1"/>
                </a:solidFill>
              </a:rPr>
              <a:t>EDRYCH AM ARWYDDION RHYBUDD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A66AC4-91DE-41C0-A81F-34A4A1C86451}"/>
              </a:ext>
            </a:extLst>
          </p:cNvPr>
          <p:cNvSpPr txBox="1"/>
          <p:nvPr/>
        </p:nvSpPr>
        <p:spPr>
          <a:xfrm>
            <a:off x="1029439" y="2116755"/>
            <a:ext cx="8845691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cy-GB" sz="3600" dirty="0"/>
              <a:t>Briw sengl yn bresennol mwy na 2 wythnos</a:t>
            </a:r>
            <a:endParaRPr lang="en-GB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FE6D7A-9E28-4025-A12D-0BE0654D5D33}"/>
              </a:ext>
            </a:extLst>
          </p:cNvPr>
          <p:cNvSpPr txBox="1"/>
          <p:nvPr/>
        </p:nvSpPr>
        <p:spPr>
          <a:xfrm>
            <a:off x="1029439" y="2724841"/>
            <a:ext cx="583300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y-GB" sz="3600" dirty="0"/>
              <a:t>Arwyneb nad yw'n llyfn</a:t>
            </a:r>
            <a:endParaRPr lang="en-GB" sz="36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y-GB" sz="3600" dirty="0"/>
              <a:t>Lliw coch / gwyn</a:t>
            </a:r>
            <a:endParaRPr lang="en-GB" sz="36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y-GB" sz="3600" dirty="0"/>
              <a:t>Cadarn i ddylofiad</a:t>
            </a:r>
            <a:endParaRPr lang="en-GB" sz="36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y-GB" sz="3600" dirty="0"/>
              <a:t>Di-boen</a:t>
            </a:r>
            <a:endParaRPr lang="en-GB" sz="36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9D2C81D-9A18-42C6-AEC1-E44B8516501D}"/>
              </a:ext>
            </a:extLst>
          </p:cNvPr>
          <p:cNvSpPr/>
          <p:nvPr/>
        </p:nvSpPr>
        <p:spPr>
          <a:xfrm>
            <a:off x="1223553" y="5781711"/>
            <a:ext cx="10273029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cy-GB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Gall unrhyw un ddatblygu canser y geg</a:t>
            </a:r>
            <a:r>
              <a:rPr lang="cy-GB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ond mae gan rai pobl risg uwch ee Ysmygwyr trwm sy’n hŷn, sydd ag arferiad alcohol</a:t>
            </a:r>
            <a:endParaRPr lang="en-GB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918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146050"/>
            <a:ext cx="11341100" cy="67119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0910E46-A91C-4A07-A328-CE830C989205}"/>
              </a:ext>
            </a:extLst>
          </p:cNvPr>
          <p:cNvSpPr txBox="1"/>
          <p:nvPr/>
        </p:nvSpPr>
        <p:spPr>
          <a:xfrm>
            <a:off x="2604117" y="365465"/>
            <a:ext cx="8753384" cy="830997"/>
          </a:xfrm>
          <a:prstGeom prst="rect">
            <a:avLst/>
          </a:prstGeom>
          <a:solidFill>
            <a:srgbClr val="0F243E"/>
          </a:solidFill>
        </p:spPr>
        <p:txBody>
          <a:bodyPr wrap="square" rtlCol="0">
            <a:spAutoFit/>
          </a:bodyPr>
          <a:lstStyle/>
          <a:p>
            <a:r>
              <a:rPr lang="cy-GB" sz="4800" b="1" dirty="0">
                <a:solidFill>
                  <a:schemeClr val="bg1"/>
                </a:solidFill>
              </a:rPr>
              <a:t>ATGYFEIRIO CLEIFION</a:t>
            </a:r>
            <a:endParaRPr lang="en-GB" sz="4800" b="1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88EDFA-3EF0-42B2-BE2A-FCAD9E0F21ED}"/>
              </a:ext>
            </a:extLst>
          </p:cNvPr>
          <p:cNvSpPr txBox="1"/>
          <p:nvPr/>
        </p:nvSpPr>
        <p:spPr>
          <a:xfrm>
            <a:off x="868217" y="1562862"/>
            <a:ext cx="10861964" cy="46474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cy-GB" sz="3600" b="1" dirty="0"/>
              <a:t>Llythyr neu ffacs</a:t>
            </a:r>
            <a:endParaRPr lang="en-GB" sz="3600" dirty="0"/>
          </a:p>
          <a:p>
            <a:pPr lvl="0"/>
            <a:r>
              <a:rPr lang="cy-GB" sz="3600" b="1" dirty="0"/>
              <a:t>Ffôn</a:t>
            </a:r>
            <a:endParaRPr lang="en-GB" sz="3600" dirty="0"/>
          </a:p>
          <a:p>
            <a:pPr lvl="0"/>
            <a:r>
              <a:rPr lang="cy-GB" sz="3600" b="1" dirty="0"/>
              <a:t>Nid e-bost</a:t>
            </a:r>
            <a:endParaRPr lang="en-GB" sz="3600" dirty="0"/>
          </a:p>
          <a:p>
            <a:r>
              <a:rPr lang="cy-GB" sz="3600" dirty="0"/>
              <a:t>(oni bai eich bod yn defnyddio e-bost diogel yn seiliedig ar system atgyfeirio'r GIG)</a:t>
            </a:r>
            <a:endParaRPr lang="en-GB" sz="3600" dirty="0"/>
          </a:p>
          <a:p>
            <a:endParaRPr lang="cy-GB" sz="3600" b="1" dirty="0"/>
          </a:p>
          <a:p>
            <a:pPr algn="ctr"/>
            <a:r>
              <a:rPr lang="cy-GB" sz="4000" b="1" dirty="0"/>
              <a:t>Cynhwyswch wybodaeth hanfodol </a:t>
            </a:r>
            <a:endParaRPr lang="en-GB" sz="4000" dirty="0"/>
          </a:p>
          <a:p>
            <a:pPr algn="ctr"/>
            <a:r>
              <a:rPr lang="cy-GB" sz="4000" b="1" dirty="0"/>
              <a:t>Marciwch 'Brys' neu 'Amau Canser'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191927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45" y="127000"/>
            <a:ext cx="10287000" cy="6731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D487313-E06D-443C-8A91-875B656120B3}"/>
              </a:ext>
            </a:extLst>
          </p:cNvPr>
          <p:cNvSpPr txBox="1"/>
          <p:nvPr/>
        </p:nvSpPr>
        <p:spPr>
          <a:xfrm>
            <a:off x="2496508" y="439356"/>
            <a:ext cx="8564037" cy="830997"/>
          </a:xfrm>
          <a:prstGeom prst="rect">
            <a:avLst/>
          </a:prstGeom>
          <a:solidFill>
            <a:srgbClr val="0F243E"/>
          </a:solidFill>
        </p:spPr>
        <p:txBody>
          <a:bodyPr wrap="square" rtlCol="0">
            <a:spAutoFit/>
          </a:bodyPr>
          <a:lstStyle/>
          <a:p>
            <a:r>
              <a:rPr lang="cy-GB" sz="4800" b="1" dirty="0">
                <a:solidFill>
                  <a:schemeClr val="bg1"/>
                </a:solidFill>
              </a:rPr>
              <a:t>ATGYFEIRIO CLEIFION</a:t>
            </a:r>
            <a:endParaRPr lang="en-GB" sz="4800" b="1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AB1C2C-715E-4D17-9ECE-9AABA526863F}"/>
              </a:ext>
            </a:extLst>
          </p:cNvPr>
          <p:cNvSpPr txBox="1"/>
          <p:nvPr/>
        </p:nvSpPr>
        <p:spPr>
          <a:xfrm>
            <a:off x="285173" y="1811301"/>
            <a:ext cx="10964719" cy="48013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y-GB" sz="3600" b="1" dirty="0"/>
              <a:t>Ei gwneud yn glir a'i ddilyn</a:t>
            </a:r>
            <a:endParaRPr lang="en-GB" sz="3600" dirty="0"/>
          </a:p>
          <a:p>
            <a:pPr algn="ctr"/>
            <a:r>
              <a:rPr lang="cy-GB" sz="3600" dirty="0"/>
              <a:t>Defnyddiwch y ffurflenni atgyfeirio cywir neu ysgrifennwch lythyr</a:t>
            </a:r>
            <a:endParaRPr lang="en-GB" sz="3600" dirty="0"/>
          </a:p>
          <a:p>
            <a:pPr algn="ctr"/>
            <a:r>
              <a:rPr lang="cy-GB" sz="3600" b="1" dirty="0"/>
              <a:t>Gwnewch hi'n glir iawn bod hyn yn fater brys iawn</a:t>
            </a:r>
            <a:endParaRPr lang="en-GB" sz="3600" dirty="0"/>
          </a:p>
          <a:p>
            <a:pPr algn="ctr"/>
            <a:r>
              <a:rPr lang="cy-GB" sz="3600" dirty="0"/>
              <a:t>gan fod rhai systemau brysbennu yn blaenoriaethu poen</a:t>
            </a:r>
          </a:p>
          <a:p>
            <a:pPr algn="ctr"/>
            <a:endParaRPr lang="en-GB" sz="3600" dirty="0"/>
          </a:p>
          <a:p>
            <a:pPr algn="ctr"/>
            <a:r>
              <a:rPr lang="cy-GB" sz="3600" b="1" dirty="0"/>
              <a:t>Rheol 10 diwrnod</a:t>
            </a:r>
            <a:endParaRPr lang="en-GB" sz="3600" dirty="0"/>
          </a:p>
          <a:p>
            <a:pPr algn="ctr"/>
            <a:r>
              <a:rPr lang="cy-GB" sz="3600" b="1" dirty="0"/>
              <a:t>Gwiriwch, a yw'r claf heb dderbyn apwyntiad</a:t>
            </a:r>
            <a:endParaRPr lang="en-GB" sz="3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583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1" y="224154"/>
            <a:ext cx="10198100" cy="663384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8E6BB99-0B52-434E-B7A3-DB1879BA2AC3}"/>
              </a:ext>
            </a:extLst>
          </p:cNvPr>
          <p:cNvSpPr txBox="1"/>
          <p:nvPr/>
        </p:nvSpPr>
        <p:spPr>
          <a:xfrm>
            <a:off x="2815164" y="439356"/>
            <a:ext cx="8564037" cy="830997"/>
          </a:xfrm>
          <a:prstGeom prst="rect">
            <a:avLst/>
          </a:prstGeom>
          <a:solidFill>
            <a:srgbClr val="0F243E"/>
          </a:solidFill>
        </p:spPr>
        <p:txBody>
          <a:bodyPr wrap="square" rtlCol="0">
            <a:spAutoFit/>
          </a:bodyPr>
          <a:lstStyle/>
          <a:p>
            <a:r>
              <a:rPr lang="cy-GB" sz="4800" b="1" dirty="0">
                <a:solidFill>
                  <a:schemeClr val="bg1"/>
                </a:solidFill>
              </a:rPr>
              <a:t>ATGYFEIRIO CLEIFION</a:t>
            </a:r>
            <a:endParaRPr lang="en-GB" sz="4800" b="1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AE2C88-817F-41AB-A0DC-931165A47657}"/>
              </a:ext>
            </a:extLst>
          </p:cNvPr>
          <p:cNvSpPr txBox="1"/>
          <p:nvPr/>
        </p:nvSpPr>
        <p:spPr>
          <a:xfrm>
            <a:off x="1181101" y="1822348"/>
            <a:ext cx="10778836" cy="467820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y-GB" sz="2800" b="1" dirty="0"/>
              <a:t>Gwiriwch eich llwybr atgyfeirio lleol</a:t>
            </a:r>
            <a:endParaRPr lang="en-GB" sz="2800" dirty="0"/>
          </a:p>
          <a:p>
            <a:pPr algn="ctr"/>
            <a:r>
              <a:rPr lang="cy-GB" sz="2800" b="1" dirty="0"/>
              <a:t>Gall hyn gynnwys:</a:t>
            </a:r>
            <a:endParaRPr lang="en-GB" sz="2800" dirty="0"/>
          </a:p>
          <a:p>
            <a:pPr marL="342900" lvl="0" indent="-342900">
              <a:buFont typeface="+mj-lt"/>
              <a:buAutoNum type="arabicPeriod"/>
            </a:pPr>
            <a:r>
              <a:rPr lang="cy-GB" sz="2800" dirty="0"/>
              <a:t>Cyfeirio at feddyginiaeth y geg neu lawdriniaeth ‘maxillofacial’</a:t>
            </a:r>
          </a:p>
          <a:p>
            <a:pPr lvl="0"/>
            <a:endParaRPr lang="en-GB" sz="2800" dirty="0"/>
          </a:p>
          <a:p>
            <a:pPr lvl="0"/>
            <a:r>
              <a:rPr lang="cy-GB" sz="2800" b="1" dirty="0"/>
              <a:t>Os na chaniateir i chi wneud atgyfeiriadau uniongyrchol yna:</a:t>
            </a:r>
          </a:p>
          <a:p>
            <a:pPr lvl="0"/>
            <a:endParaRPr lang="en-GB" sz="2800" dirty="0"/>
          </a:p>
          <a:p>
            <a:pPr marL="342900" lvl="0" indent="-342900">
              <a:buFont typeface="+mj-lt"/>
              <a:buAutoNum type="arabicPeriod" startAt="2"/>
            </a:pPr>
            <a:r>
              <a:rPr lang="cy-GB" sz="2800" b="1" dirty="0"/>
              <a:t>Cyfeiriwch fel achos brys</a:t>
            </a:r>
            <a:r>
              <a:rPr lang="cy-GB" sz="2800" dirty="0"/>
              <a:t> at ddeintydd neu feddyg y claf</a:t>
            </a:r>
          </a:p>
          <a:p>
            <a:pPr lvl="0"/>
            <a:endParaRPr lang="en-GB" sz="2800" dirty="0"/>
          </a:p>
          <a:p>
            <a:pPr marL="514350" lvl="0" indent="-514350">
              <a:buFont typeface="+mj-lt"/>
              <a:buAutoNum type="arabicPeriod" startAt="3"/>
            </a:pPr>
            <a:r>
              <a:rPr lang="cy-GB" sz="2800" dirty="0"/>
              <a:t>Os nad oes gan y claf ddeintydd gellir anfon y claf at y deintydd brys lleol</a:t>
            </a: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2790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FD66A059BFD54A94AF01C2849734D8" ma:contentTypeVersion="12" ma:contentTypeDescription="Create a new document." ma:contentTypeScope="" ma:versionID="972c42ac13c3c8f9b78dbd4207cb9b78">
  <xsd:schema xmlns:xsd="http://www.w3.org/2001/XMLSchema" xmlns:xs="http://www.w3.org/2001/XMLSchema" xmlns:p="http://schemas.microsoft.com/office/2006/metadata/properties" xmlns:ns2="ff6fcc8a-0158-4e26-9c0a-d16a6df1418c" xmlns:ns3="9b0ca71c-210a-4371-a9c7-9f929c6d7f37" targetNamespace="http://schemas.microsoft.com/office/2006/metadata/properties" ma:root="true" ma:fieldsID="227c3592b8a39d90d43965f36bd752c8" ns2:_="" ns3:_="">
    <xsd:import namespace="ff6fcc8a-0158-4e26-9c0a-d16a6df1418c"/>
    <xsd:import namespace="9b0ca71c-210a-4371-a9c7-9f929c6d7f3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6fcc8a-0158-4e26-9c0a-d16a6df141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0ca71c-210a-4371-a9c7-9f929c6d7f3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08B21A-766F-4087-9E30-AF72BB137C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65F2EA-8FA1-460A-B3F3-0C45094C3958}">
  <ds:schemaRefs>
    <ds:schemaRef ds:uri="9b0ca71c-210a-4371-a9c7-9f929c6d7f37"/>
    <ds:schemaRef ds:uri="http://purl.org/dc/dcmitype/"/>
    <ds:schemaRef ds:uri="ff6fcc8a-0158-4e26-9c0a-d16a6df1418c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294A36C-2ED4-4447-BBF2-8E23520B7F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6fcc8a-0158-4e26-9c0a-d16a6df1418c"/>
    <ds:schemaRef ds:uri="9b0ca71c-210a-4371-a9c7-9f929c6d7f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191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Cardiff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wpmjfb</dc:creator>
  <cp:lastModifiedBy>Joanne Small (HEIW)</cp:lastModifiedBy>
  <cp:revision>4</cp:revision>
  <dcterms:created xsi:type="dcterms:W3CDTF">2017-03-30T09:08:03Z</dcterms:created>
  <dcterms:modified xsi:type="dcterms:W3CDTF">2020-12-17T13:55:51Z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0x010100D8FD66A059BFD54A94AF01C2849734D8</vt:lpwstr>
  </property>
  <property fmtid="{D5CDD505-2E9C-101B-9397-08002B2CF9AE}" pid="3" name="Order">
    <vt:r8>4303800</vt:r8>
  </property>
</Properties>
</file>